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80" r:id="rId3"/>
  </p:sldMasterIdLst>
  <p:notesMasterIdLst>
    <p:notesMasterId r:id="rId23"/>
  </p:notesMasterIdLst>
  <p:sldIdLst>
    <p:sldId id="380" r:id="rId4"/>
    <p:sldId id="391" r:id="rId5"/>
    <p:sldId id="392" r:id="rId6"/>
    <p:sldId id="383" r:id="rId7"/>
    <p:sldId id="379" r:id="rId8"/>
    <p:sldId id="265" r:id="rId9"/>
    <p:sldId id="303" r:id="rId10"/>
    <p:sldId id="372" r:id="rId11"/>
    <p:sldId id="375" r:id="rId12"/>
    <p:sldId id="374" r:id="rId13"/>
    <p:sldId id="377" r:id="rId14"/>
    <p:sldId id="378" r:id="rId15"/>
    <p:sldId id="384" r:id="rId16"/>
    <p:sldId id="382" r:id="rId17"/>
    <p:sldId id="385" r:id="rId18"/>
    <p:sldId id="386" r:id="rId19"/>
    <p:sldId id="387" r:id="rId20"/>
    <p:sldId id="390" r:id="rId21"/>
    <p:sldId id="38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57" autoAdjust="0"/>
  </p:normalViewPr>
  <p:slideViewPr>
    <p:cSldViewPr>
      <p:cViewPr varScale="1">
        <p:scale>
          <a:sx n="48" d="100"/>
          <a:sy n="48" d="100"/>
        </p:scale>
        <p:origin x="1483"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14E1A-7A0A-495D-9EF2-0EB2D1B562E4}" type="datetimeFigureOut">
              <a:rPr lang="en-GB" smtClean="0"/>
              <a:t>07/04/2021</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B03DA-CAE0-424E-8815-9C183E86D3D0}" type="slidenum">
              <a:rPr lang="en-GB" smtClean="0"/>
              <a:t>‹#›</a:t>
            </a:fld>
            <a:endParaRPr lang="en-GB" dirty="0"/>
          </a:p>
        </p:txBody>
      </p:sp>
    </p:spTree>
    <p:extLst>
      <p:ext uri="{BB962C8B-B14F-4D97-AF65-F5344CB8AC3E}">
        <p14:creationId xmlns:p14="http://schemas.microsoft.com/office/powerpoint/2010/main" val="1314719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6B03DA-CAE0-424E-8815-9C183E86D3D0}" type="slidenum">
              <a:rPr lang="en-GB" smtClean="0"/>
              <a:t>1</a:t>
            </a:fld>
            <a:endParaRPr lang="en-GB" dirty="0"/>
          </a:p>
        </p:txBody>
      </p:sp>
    </p:spTree>
    <p:extLst>
      <p:ext uri="{BB962C8B-B14F-4D97-AF65-F5344CB8AC3E}">
        <p14:creationId xmlns:p14="http://schemas.microsoft.com/office/powerpoint/2010/main" val="140566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06B03DA-CAE0-424E-8815-9C183E86D3D0}" type="slidenum">
              <a:rPr lang="en-GB" smtClean="0"/>
              <a:t>7</a:t>
            </a:fld>
            <a:endParaRPr lang="en-GB" dirty="0"/>
          </a:p>
        </p:txBody>
      </p:sp>
    </p:spTree>
    <p:extLst>
      <p:ext uri="{BB962C8B-B14F-4D97-AF65-F5344CB8AC3E}">
        <p14:creationId xmlns:p14="http://schemas.microsoft.com/office/powerpoint/2010/main" val="256967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6B03DA-CAE0-424E-8815-9C183E86D3D0}" type="slidenum">
              <a:rPr lang="en-GB" smtClean="0"/>
              <a:t>8</a:t>
            </a:fld>
            <a:endParaRPr lang="en-GB" dirty="0"/>
          </a:p>
        </p:txBody>
      </p:sp>
    </p:spTree>
    <p:extLst>
      <p:ext uri="{BB962C8B-B14F-4D97-AF65-F5344CB8AC3E}">
        <p14:creationId xmlns:p14="http://schemas.microsoft.com/office/powerpoint/2010/main" val="424360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6B03DA-CAE0-424E-8815-9C183E86D3D0}" type="slidenum">
              <a:rPr lang="en-GB" smtClean="0"/>
              <a:t>9</a:t>
            </a:fld>
            <a:endParaRPr lang="en-GB" dirty="0"/>
          </a:p>
        </p:txBody>
      </p:sp>
    </p:spTree>
    <p:extLst>
      <p:ext uri="{BB962C8B-B14F-4D97-AF65-F5344CB8AC3E}">
        <p14:creationId xmlns:p14="http://schemas.microsoft.com/office/powerpoint/2010/main" val="296316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6B03DA-CAE0-424E-8815-9C183E86D3D0}" type="slidenum">
              <a:rPr lang="en-GB" smtClean="0"/>
              <a:t>12</a:t>
            </a:fld>
            <a:endParaRPr lang="en-GB" dirty="0"/>
          </a:p>
        </p:txBody>
      </p:sp>
    </p:spTree>
    <p:extLst>
      <p:ext uri="{BB962C8B-B14F-4D97-AF65-F5344CB8AC3E}">
        <p14:creationId xmlns:p14="http://schemas.microsoft.com/office/powerpoint/2010/main" val="414324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E51B2051-C30E-4050-9D19-2AB86BFE2BB9}" type="datetimeFigureOut">
              <a:rPr lang="en-GB"/>
              <a:pPr>
                <a:defRPr/>
              </a:pPr>
              <a:t>07/04/2021</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F6C79FB-4D98-46C5-BCE2-1AD40B269F15}" type="slidenum">
              <a:rPr lang="en-GB"/>
              <a:pPr>
                <a:defRPr/>
              </a:pPr>
              <a:t>‹#›</a:t>
            </a:fld>
            <a:endParaRPr lang="en-GB" dirty="0"/>
          </a:p>
        </p:txBody>
      </p:sp>
    </p:spTree>
    <p:extLst>
      <p:ext uri="{BB962C8B-B14F-4D97-AF65-F5344CB8AC3E}">
        <p14:creationId xmlns:p14="http://schemas.microsoft.com/office/powerpoint/2010/main" val="246912461"/>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2F67A05-FBFF-402E-830B-72A5A35FE7A8}" type="datetimeFigureOut">
              <a:rPr lang="en-GB"/>
              <a:pPr>
                <a:defRPr/>
              </a:pPr>
              <a:t>07/04/2021</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A1200BA3-D493-4C16-9E41-2A2690ACB890}" type="slidenum">
              <a:rPr lang="en-GB"/>
              <a:pPr>
                <a:defRPr/>
              </a:pPr>
              <a:t>‹#›</a:t>
            </a:fld>
            <a:endParaRPr lang="en-GB" dirty="0"/>
          </a:p>
        </p:txBody>
      </p:sp>
    </p:spTree>
    <p:extLst>
      <p:ext uri="{BB962C8B-B14F-4D97-AF65-F5344CB8AC3E}">
        <p14:creationId xmlns:p14="http://schemas.microsoft.com/office/powerpoint/2010/main" val="884085091"/>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908FC72-B6D8-4AC6-BD33-65ACB3DD5CBC}" type="datetimeFigureOut">
              <a:rPr lang="en-GB"/>
              <a:pPr>
                <a:defRPr/>
              </a:pPr>
              <a:t>07/04/2021</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FC18831-14A0-47F2-80C6-7A19D56D1015}" type="slidenum">
              <a:rPr lang="en-GB"/>
              <a:pPr>
                <a:defRPr/>
              </a:pPr>
              <a:t>‹#›</a:t>
            </a:fld>
            <a:endParaRPr lang="en-GB" dirty="0"/>
          </a:p>
        </p:txBody>
      </p:sp>
    </p:spTree>
    <p:extLst>
      <p:ext uri="{BB962C8B-B14F-4D97-AF65-F5344CB8AC3E}">
        <p14:creationId xmlns:p14="http://schemas.microsoft.com/office/powerpoint/2010/main" val="853934764"/>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EA33679-91F3-49B8-B518-112EFC9BD0F9}"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5603F5-84D7-41BD-ADA3-8DC06130137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9153052"/>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E1D2D2E-7CBC-43B5-9778-8B6137D43865}"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145C8C-C0D4-478F-8AEC-30E14993416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051545609"/>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A2450C-5A43-474B-9897-23CC98A3648A}"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AB107D-0115-4E55-B178-ABA57555E575}"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82625493"/>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51553D3-95A6-48E0-AECC-92E2A17D5E44}"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367885-191B-4286-9A1F-4BFC467B7FE3}"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262230944"/>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E513BD6-76C9-411A-85B5-5150A69F038C}"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BC0A2D5-9CB0-4203-92B3-4E99361B5066}"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92792122"/>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3E1A483-1CF6-4110-896F-4119458871DF}"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072987-C9F5-417B-B04A-B4D00D1B16B4}"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185290709"/>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DAA481-92A9-4C50-BE61-742CB629A9C5}"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89355A-F946-4482-A777-57B1AE63372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615089455"/>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B1606D-FD0B-4BE5-9C82-0F37FEE9869E}"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F2A039-30F5-4219-B685-448725A22E6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563615882"/>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4696591-F160-4D1D-B7EF-79F9A68D68D9}" type="datetimeFigureOut">
              <a:rPr lang="en-GB"/>
              <a:pPr>
                <a:defRPr/>
              </a:pPr>
              <a:t>07/04/2021</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B5B4D38-456E-4602-8159-7C32B5FAE133}" type="slidenum">
              <a:rPr lang="en-GB"/>
              <a:pPr>
                <a:defRPr/>
              </a:pPr>
              <a:t>‹#›</a:t>
            </a:fld>
            <a:endParaRPr lang="en-GB" dirty="0"/>
          </a:p>
        </p:txBody>
      </p:sp>
    </p:spTree>
    <p:extLst>
      <p:ext uri="{BB962C8B-B14F-4D97-AF65-F5344CB8AC3E}">
        <p14:creationId xmlns:p14="http://schemas.microsoft.com/office/powerpoint/2010/main" val="375593567"/>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A6B261-EE2E-4FC8-882F-79F26C2224ED}"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90F7F-13D3-4C9D-A2AB-8E7551BE52B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398224401"/>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F9F99A7-593D-4A24-89BA-94FAC7934AC3}"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A12F22-C2FA-4568-97B9-F5480D7774A1}"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45912308"/>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8F1B922-7D41-4ACA-B74B-E726F2AD7B62}"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F7A113-26B7-4724-B243-72033FA3B668}"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354089420"/>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EA33679-91F3-49B8-B518-112EFC9BD0F9}"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5603F5-84D7-41BD-ADA3-8DC06130137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874535936"/>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E1D2D2E-7CBC-43B5-9778-8B6137D43865}"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145C8C-C0D4-478F-8AEC-30E14993416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643247158"/>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A2450C-5A43-474B-9897-23CC98A3648A}"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AB107D-0115-4E55-B178-ABA57555E575}"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655722438"/>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51553D3-95A6-48E0-AECC-92E2A17D5E44}"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367885-191B-4286-9A1F-4BFC467B7FE3}"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122002799"/>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E513BD6-76C9-411A-85B5-5150A69F038C}"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BC0A2D5-9CB0-4203-92B3-4E99361B5066}"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03265214"/>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3E1A483-1CF6-4110-896F-4119458871DF}"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072987-C9F5-417B-B04A-B4D00D1B16B4}"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462892223"/>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DAA481-92A9-4C50-BE61-742CB629A9C5}"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89355A-F946-4482-A777-57B1AE63372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922273773"/>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C2F660-9A61-4A94-B209-19391A553996}" type="datetimeFigureOut">
              <a:rPr lang="en-GB"/>
              <a:pPr>
                <a:defRPr/>
              </a:pPr>
              <a:t>07/04/2021</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40253390-CE2C-4A3F-8C68-CFA7B9AFAE7B}" type="slidenum">
              <a:rPr lang="en-GB"/>
              <a:pPr>
                <a:defRPr/>
              </a:pPr>
              <a:t>‹#›</a:t>
            </a:fld>
            <a:endParaRPr lang="en-GB" dirty="0"/>
          </a:p>
        </p:txBody>
      </p:sp>
    </p:spTree>
    <p:extLst>
      <p:ext uri="{BB962C8B-B14F-4D97-AF65-F5344CB8AC3E}">
        <p14:creationId xmlns:p14="http://schemas.microsoft.com/office/powerpoint/2010/main" val="3141955657"/>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B1606D-FD0B-4BE5-9C82-0F37FEE9869E}"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F2A039-30F5-4219-B685-448725A22E6F}"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1115008"/>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A6B261-EE2E-4FC8-882F-79F26C2224ED}"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90F7F-13D3-4C9D-A2AB-8E7551BE52B0}"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82810215"/>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F9F99A7-593D-4A24-89BA-94FAC7934AC3}"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A12F22-C2FA-4568-97B9-F5480D7774A1}"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70893230"/>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8F1B922-7D41-4ACA-B74B-E726F2AD7B62}"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F7A113-26B7-4724-B243-72033FA3B668}"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232140271"/>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56191ED6-62DC-4826-9278-3D3B0FCC7F95}" type="datetimeFigureOut">
              <a:rPr lang="en-GB"/>
              <a:pPr>
                <a:defRPr/>
              </a:pPr>
              <a:t>07/04/2021</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E7DD002-EE43-4065-BC61-E23D812CECF5}" type="slidenum">
              <a:rPr lang="en-GB"/>
              <a:pPr>
                <a:defRPr/>
              </a:pPr>
              <a:t>‹#›</a:t>
            </a:fld>
            <a:endParaRPr lang="en-GB" dirty="0"/>
          </a:p>
        </p:txBody>
      </p:sp>
    </p:spTree>
    <p:extLst>
      <p:ext uri="{BB962C8B-B14F-4D97-AF65-F5344CB8AC3E}">
        <p14:creationId xmlns:p14="http://schemas.microsoft.com/office/powerpoint/2010/main" val="2957526229"/>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7C12BC1-6089-4C33-8C49-B83C0346DE30}" type="datetimeFigureOut">
              <a:rPr lang="en-GB"/>
              <a:pPr>
                <a:defRPr/>
              </a:pPr>
              <a:t>07/04/2021</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956C0D4F-D215-4AAB-807A-18D31E89FC94}" type="slidenum">
              <a:rPr lang="en-GB"/>
              <a:pPr>
                <a:defRPr/>
              </a:pPr>
              <a:t>‹#›</a:t>
            </a:fld>
            <a:endParaRPr lang="en-GB" dirty="0"/>
          </a:p>
        </p:txBody>
      </p:sp>
    </p:spTree>
    <p:extLst>
      <p:ext uri="{BB962C8B-B14F-4D97-AF65-F5344CB8AC3E}">
        <p14:creationId xmlns:p14="http://schemas.microsoft.com/office/powerpoint/2010/main" val="1582286996"/>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8C21644-87AE-4B23-A92E-4C4FB527EEEB}" type="datetimeFigureOut">
              <a:rPr lang="en-GB"/>
              <a:pPr>
                <a:defRPr/>
              </a:pPr>
              <a:t>07/04/2021</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65ED0444-E41E-49A6-9F32-BD20B42EC4F7}" type="slidenum">
              <a:rPr lang="en-GB"/>
              <a:pPr>
                <a:defRPr/>
              </a:pPr>
              <a:t>‹#›</a:t>
            </a:fld>
            <a:endParaRPr lang="en-GB" dirty="0"/>
          </a:p>
        </p:txBody>
      </p:sp>
    </p:spTree>
    <p:extLst>
      <p:ext uri="{BB962C8B-B14F-4D97-AF65-F5344CB8AC3E}">
        <p14:creationId xmlns:p14="http://schemas.microsoft.com/office/powerpoint/2010/main" val="970774812"/>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E525C6-3CC0-43CF-9C45-4C76FD1693AD}" type="datetimeFigureOut">
              <a:rPr lang="en-GB"/>
              <a:pPr>
                <a:defRPr/>
              </a:pPr>
              <a:t>07/04/2021</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9E061773-6FF2-4FFB-92CB-0A7F5A8749C7}" type="slidenum">
              <a:rPr lang="en-GB"/>
              <a:pPr>
                <a:defRPr/>
              </a:pPr>
              <a:t>‹#›</a:t>
            </a:fld>
            <a:endParaRPr lang="en-GB" dirty="0"/>
          </a:p>
        </p:txBody>
      </p:sp>
    </p:spTree>
    <p:extLst>
      <p:ext uri="{BB962C8B-B14F-4D97-AF65-F5344CB8AC3E}">
        <p14:creationId xmlns:p14="http://schemas.microsoft.com/office/powerpoint/2010/main" val="3180699995"/>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B7C1A4-7802-471A-9802-A11F7A6329AA}" type="datetimeFigureOut">
              <a:rPr lang="en-GB"/>
              <a:pPr>
                <a:defRPr/>
              </a:pPr>
              <a:t>07/04/2021</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3822B036-FB31-43CE-A1AF-D844DF728DD4}" type="slidenum">
              <a:rPr lang="en-GB"/>
              <a:pPr>
                <a:defRPr/>
              </a:pPr>
              <a:t>‹#›</a:t>
            </a:fld>
            <a:endParaRPr lang="en-GB" dirty="0"/>
          </a:p>
        </p:txBody>
      </p:sp>
    </p:spTree>
    <p:extLst>
      <p:ext uri="{BB962C8B-B14F-4D97-AF65-F5344CB8AC3E}">
        <p14:creationId xmlns:p14="http://schemas.microsoft.com/office/powerpoint/2010/main" val="2944462743"/>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5E1FB6-53B0-46A4-8E9D-ED818864946A}" type="datetimeFigureOut">
              <a:rPr lang="en-GB"/>
              <a:pPr>
                <a:defRPr/>
              </a:pPr>
              <a:t>07/04/2021</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ACF43E83-B401-483F-BD2C-12024B5D9D65}" type="slidenum">
              <a:rPr lang="en-GB"/>
              <a:pPr>
                <a:defRPr/>
              </a:pPr>
              <a:t>‹#›</a:t>
            </a:fld>
            <a:endParaRPr lang="en-GB" dirty="0"/>
          </a:p>
        </p:txBody>
      </p:sp>
    </p:spTree>
    <p:extLst>
      <p:ext uri="{BB962C8B-B14F-4D97-AF65-F5344CB8AC3E}">
        <p14:creationId xmlns:p14="http://schemas.microsoft.com/office/powerpoint/2010/main" val="662604784"/>
      </p:ext>
    </p:extLst>
  </p:cSld>
  <p:clrMapOvr>
    <a:masterClrMapping/>
  </p:clrMapOvr>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9EEA7F4-2247-4F9E-8047-C02324B45653}" type="datetimeFigureOut">
              <a:rPr lang="en-GB"/>
              <a:pPr>
                <a:defRPr/>
              </a:pPr>
              <a:t>07/04/2021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D361E97-A4CC-4C84-BB47-01F964B33A4E}" type="slidenum">
              <a:rPr lang="en-GB"/>
              <a:pPr>
                <a:defRPr/>
              </a:pPr>
              <a:t>‹#›</a:t>
            </a:fld>
            <a:endParaRPr lang="en-GB" dirty="0"/>
          </a:p>
        </p:txBody>
      </p:sp>
    </p:spTree>
    <p:extLst>
      <p:ext uri="{BB962C8B-B14F-4D97-AF65-F5344CB8AC3E}">
        <p14:creationId xmlns:p14="http://schemas.microsoft.com/office/powerpoint/2010/main" val="3342497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D20F17D-85A1-42A9-B548-5D8FC9D906C2}"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E6ADED9-9A8F-45E6-B09E-46964F56330C}"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510824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D20F17D-85A1-42A9-B548-5D8FC9D906C2}" type="datetimeFigureOut">
              <a:rPr lang="en-GB">
                <a:solidFill>
                  <a:prstClr val="black">
                    <a:tint val="75000"/>
                  </a:prstClr>
                </a:solidFill>
              </a:rPr>
              <a:pPr>
                <a:defRPr/>
              </a:pPr>
              <a:t>07/04/2021</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E6ADED9-9A8F-45E6-B09E-46964F56330C}"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60799240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advTm="40619"/>
    </mc:Choice>
    <mc:Fallback xmlns="">
      <p:transition spd="slow" advTm="40619"/>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0.mp3"/><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lzheimers.org.uk/get-involved/dementia-friendly-communities/make-your-organisation-more-dementia-friendly" TargetMode="External"/><Relationship Id="rId2" Type="http://schemas.openxmlformats.org/officeDocument/2006/relationships/hyperlink" Target="https://www.local.gov.uk/sites/default/files/documents/dementia-friendly-communi-8f1.pdf"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png"/><Relationship Id="rId3" Type="http://schemas.microsoft.com/office/2007/relationships/media" Target="../media/media3.wav"/><Relationship Id="rId7" Type="http://schemas.microsoft.com/office/2007/relationships/media" Target="../media/media5.mp3"/><Relationship Id="rId12" Type="http://schemas.openxmlformats.org/officeDocument/2006/relationships/image" Target="../media/image6.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13.xml"/><Relationship Id="rId5" Type="http://schemas.microsoft.com/office/2007/relationships/media" Target="../media/media4.wav"/><Relationship Id="rId10" Type="http://schemas.microsoft.com/office/2007/relationships/media" Target="../media/media6.mp3"/><Relationship Id="rId4" Type="http://schemas.openxmlformats.org/officeDocument/2006/relationships/audio" Target="../media/media3.wav"/><Relationship Id="rId9" Type="http://schemas.openxmlformats.org/officeDocument/2006/relationships/audio" Target="NUL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200800" cy="504056"/>
          </a:xfrm>
        </p:spPr>
        <p:txBody>
          <a:bodyPr/>
          <a:lstStyle/>
          <a:p>
            <a:br>
              <a:rPr lang="en-GB" sz="2800" dirty="0"/>
            </a:br>
            <a:r>
              <a:rPr lang="en-GB" sz="3600" b="1" dirty="0">
                <a:solidFill>
                  <a:srgbClr val="002060"/>
                </a:solidFill>
              </a:rPr>
              <a:t>Creating a Dementia Friendly County</a:t>
            </a:r>
            <a:br>
              <a:rPr lang="en-GB" sz="2400" dirty="0">
                <a:solidFill>
                  <a:srgbClr val="002060"/>
                </a:solidFill>
              </a:rPr>
            </a:br>
            <a:r>
              <a:rPr lang="en-GB" sz="2400" b="1" dirty="0">
                <a:solidFill>
                  <a:srgbClr val="002060"/>
                </a:solidFill>
              </a:rPr>
              <a:t>11</a:t>
            </a:r>
            <a:r>
              <a:rPr lang="en-GB" sz="2400" b="1" baseline="30000" dirty="0">
                <a:solidFill>
                  <a:srgbClr val="002060"/>
                </a:solidFill>
              </a:rPr>
              <a:t>th</a:t>
            </a:r>
            <a:r>
              <a:rPr lang="en-GB" sz="2400" b="1" dirty="0">
                <a:solidFill>
                  <a:srgbClr val="002060"/>
                </a:solidFill>
              </a:rPr>
              <a:t> March 2021</a:t>
            </a:r>
            <a:endParaRPr lang="en-GB" b="1" dirty="0">
              <a:solidFill>
                <a:srgbClr val="002060"/>
              </a:solidFill>
            </a:endParaRPr>
          </a:p>
        </p:txBody>
      </p:sp>
    </p:spTree>
    <p:extLst>
      <p:ext uri="{BB962C8B-B14F-4D97-AF65-F5344CB8AC3E}">
        <p14:creationId xmlns:p14="http://schemas.microsoft.com/office/powerpoint/2010/main" val="303478955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39"/>
            <a:ext cx="8229600" cy="720079"/>
          </a:xfrm>
        </p:spPr>
        <p:txBody>
          <a:bodyPr/>
          <a:lstStyle/>
          <a:p>
            <a:r>
              <a:rPr lang="en-GB" sz="6600" b="1" dirty="0">
                <a:solidFill>
                  <a:schemeClr val="bg1"/>
                </a:solidFill>
              </a:rPr>
              <a:t>+</a:t>
            </a:r>
          </a:p>
        </p:txBody>
      </p:sp>
      <p:sp>
        <p:nvSpPr>
          <p:cNvPr id="3" name="Content Placeholder 2"/>
          <p:cNvSpPr>
            <a:spLocks noGrp="1"/>
          </p:cNvSpPr>
          <p:nvPr>
            <p:ph idx="1"/>
          </p:nvPr>
        </p:nvSpPr>
        <p:spPr>
          <a:xfrm>
            <a:off x="914400" y="1268760"/>
            <a:ext cx="8229600" cy="2304256"/>
          </a:xfrm>
        </p:spPr>
        <p:txBody>
          <a:bodyPr/>
          <a:lstStyle/>
          <a:p>
            <a:r>
              <a:rPr lang="en-GB" b="1" dirty="0">
                <a:solidFill>
                  <a:schemeClr val="bg1"/>
                </a:solidFill>
              </a:rPr>
              <a:t>Improved Physical, Psychological, and Emotional Well-Being (Quality of Life) for 45 Current Carers, 25 Past Carers, 40 Cared-For and 40 Other Frail Elderly Persons</a:t>
            </a:r>
          </a:p>
          <a:p>
            <a:endParaRPr lang="en-GB" dirty="0"/>
          </a:p>
        </p:txBody>
      </p:sp>
      <p:pic>
        <p:nvPicPr>
          <p:cNvPr id="5" name="Slide A5.mp3">
            <a:hlinkClick r:id="" action="ppaction://media"/>
          </p:cNvPr>
          <p:cNvPicPr>
            <a:picLocks noChangeAspect="1"/>
          </p:cNvPicPr>
          <p:nvPr>
            <a:audioFile r:link="rId1"/>
            <p:extLst>
              <p:ext uri="{DAA4B4D4-6D71-4841-9C94-3DE7FCFB9230}">
                <p14:media xmlns:p14="http://schemas.microsoft.com/office/powerpoint/2010/main" r:embed="rId2">
                  <p14:trim end="2679.8287"/>
                </p14:media>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91277206"/>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lstStyle/>
          <a:p>
            <a:r>
              <a:rPr lang="en-GB" b="1" dirty="0">
                <a:solidFill>
                  <a:schemeClr val="tx2">
                    <a:lumMod val="75000"/>
                  </a:schemeClr>
                </a:solidFill>
              </a:rPr>
              <a:t>The </a:t>
            </a:r>
            <a:r>
              <a:rPr lang="en-GB" b="1" dirty="0" err="1">
                <a:solidFill>
                  <a:schemeClr val="tx2">
                    <a:lumMod val="75000"/>
                  </a:schemeClr>
                </a:solidFill>
              </a:rPr>
              <a:t>Debenham</a:t>
            </a:r>
            <a:r>
              <a:rPr lang="en-GB" b="1" dirty="0">
                <a:solidFill>
                  <a:schemeClr val="tx2">
                    <a:lumMod val="75000"/>
                  </a:schemeClr>
                </a:solidFill>
              </a:rPr>
              <a:t> Project</a:t>
            </a:r>
            <a:br>
              <a:rPr lang="en-GB" b="1" dirty="0">
                <a:solidFill>
                  <a:schemeClr val="tx2">
                    <a:lumMod val="75000"/>
                  </a:schemeClr>
                </a:solidFill>
              </a:rPr>
            </a:br>
            <a:r>
              <a:rPr lang="en-GB" sz="3200" b="1" dirty="0">
                <a:solidFill>
                  <a:schemeClr val="tx2">
                    <a:lumMod val="75000"/>
                  </a:schemeClr>
                </a:solidFill>
              </a:rPr>
              <a:t>(Dementia – Caring for the Carers</a:t>
            </a:r>
            <a:r>
              <a:rPr lang="en-GB" sz="2800" b="1" dirty="0">
                <a:solidFill>
                  <a:schemeClr val="tx2">
                    <a:lumMod val="75000"/>
                  </a:schemeClr>
                </a:solidFill>
              </a:rPr>
              <a:t>)</a:t>
            </a:r>
          </a:p>
        </p:txBody>
      </p:sp>
      <p:sp>
        <p:nvSpPr>
          <p:cNvPr id="3" name="Content Placeholder 2"/>
          <p:cNvSpPr>
            <a:spLocks noGrp="1"/>
          </p:cNvSpPr>
          <p:nvPr>
            <p:ph idx="1"/>
          </p:nvPr>
        </p:nvSpPr>
        <p:spPr>
          <a:xfrm>
            <a:off x="395536" y="3645024"/>
            <a:ext cx="8229600" cy="2880320"/>
          </a:xfrm>
        </p:spPr>
        <p:txBody>
          <a:bodyPr/>
          <a:lstStyle/>
          <a:p>
            <a:pPr algn="ctr"/>
            <a:r>
              <a:rPr lang="en-GB" b="1" dirty="0">
                <a:solidFill>
                  <a:schemeClr val="bg1"/>
                </a:solidFill>
              </a:rPr>
              <a:t>Understanding</a:t>
            </a:r>
          </a:p>
          <a:p>
            <a:pPr algn="ctr"/>
            <a:r>
              <a:rPr lang="en-GB" b="1" dirty="0">
                <a:solidFill>
                  <a:schemeClr val="bg1"/>
                </a:solidFill>
              </a:rPr>
              <a:t>Helpful</a:t>
            </a:r>
          </a:p>
          <a:p>
            <a:pPr algn="ctr"/>
            <a:r>
              <a:rPr lang="en-GB" b="1" dirty="0">
                <a:solidFill>
                  <a:schemeClr val="bg1"/>
                </a:solidFill>
              </a:rPr>
              <a:t>Supporting</a:t>
            </a:r>
          </a:p>
          <a:p>
            <a:pPr algn="ctr"/>
            <a:r>
              <a:rPr lang="en-GB" b="1" dirty="0">
                <a:solidFill>
                  <a:schemeClr val="bg1"/>
                </a:solidFill>
              </a:rPr>
              <a:t>Active</a:t>
            </a:r>
          </a:p>
          <a:p>
            <a:pPr algn="ctr"/>
            <a:r>
              <a:rPr lang="en-GB" b="1" dirty="0">
                <a:solidFill>
                  <a:schemeClr val="bg1"/>
                </a:solidFill>
              </a:rPr>
              <a:t>(A Dementia Friendly Community)</a:t>
            </a:r>
          </a:p>
          <a:p>
            <a:endParaRPr lang="en-GB" dirty="0"/>
          </a:p>
        </p:txBody>
      </p:sp>
      <p:pic>
        <p:nvPicPr>
          <p:cNvPr id="4" name="Slide A6.mp3">
            <a:hlinkClick r:id="" action="ppaction://media"/>
          </p:cNvPr>
          <p:cNvPicPr>
            <a:picLocks noChangeAspect="1"/>
          </p:cNvPicPr>
          <p:nvPr>
            <a:audioFile r:link="rId1"/>
            <p:extLst>
              <p:ext uri="{DAA4B4D4-6D71-4841-9C94-3DE7FCFB9230}">
                <p14:media xmlns:p14="http://schemas.microsoft.com/office/powerpoint/2010/main" r:embed="rId2">
                  <p14:trim st="832.9266" end="3331.705"/>
                </p14:media>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45218029"/>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684213" y="1196975"/>
            <a:ext cx="4114800" cy="2449513"/>
          </a:xfrm>
        </p:spPr>
        <p:txBody>
          <a:bodyPr/>
          <a:lstStyle/>
          <a:p>
            <a:pPr eaLnBrk="1" hangingPunct="1"/>
            <a:r>
              <a:rPr lang="en-GB" altLang="en-US" sz="4400" b="1" dirty="0"/>
              <a:t>Make it Local</a:t>
            </a:r>
          </a:p>
          <a:p>
            <a:pPr eaLnBrk="1" hangingPunct="1"/>
            <a:r>
              <a:rPr lang="en-GB" altLang="en-US" sz="4400" b="1" dirty="0"/>
              <a:t>Make it Simple</a:t>
            </a:r>
          </a:p>
          <a:p>
            <a:pPr eaLnBrk="1" hangingPunct="1"/>
            <a:r>
              <a:rPr lang="en-GB" altLang="en-US" sz="4400" b="1" dirty="0"/>
              <a:t>Make it Work</a:t>
            </a:r>
          </a:p>
        </p:txBody>
      </p:sp>
      <p:pic>
        <p:nvPicPr>
          <p:cNvPr id="4" name="Slide A7.mp3">
            <a:hlinkClick r:id="" action="ppaction://media"/>
          </p:cNvPr>
          <p:cNvPicPr>
            <a:picLocks noChangeAspect="1"/>
          </p:cNvPicPr>
          <p:nvPr>
            <a:audioFile r:link="rId1"/>
            <p:extLst>
              <p:ext uri="{DAA4B4D4-6D71-4841-9C94-3DE7FCFB9230}">
                <p14:media xmlns:p14="http://schemas.microsoft.com/office/powerpoint/2010/main" r:embed="rId2">
                  <p14:trim end="1464.7284"/>
                </p14:media>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26963721"/>
      </p:ext>
    </p:extLst>
  </p:cSld>
  <p:clrMapOvr>
    <a:masterClrMapping/>
  </p:clrMapOvr>
  <mc:AlternateContent xmlns:mc="http://schemas.openxmlformats.org/markup-compatibility/2006" xmlns:p14="http://schemas.microsoft.com/office/powerpoint/2010/main">
    <mc:Choice Requires="p14">
      <p:transition spd="med" p14:dur="700" advClick="0" advTm="40000">
        <p:fade/>
      </p:transition>
    </mc:Choice>
    <mc:Fallback xmlns="">
      <p:transition spd="med"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83" y="116632"/>
            <a:ext cx="8229600" cy="801994"/>
          </a:xfrm>
        </p:spPr>
        <p:txBody>
          <a:bodyPr/>
          <a:lstStyle/>
          <a:p>
            <a:pPr algn="l"/>
            <a:r>
              <a:rPr lang="en-GB" b="1" dirty="0"/>
              <a:t>Caroline Manning</a:t>
            </a:r>
          </a:p>
        </p:txBody>
      </p:sp>
      <p:sp>
        <p:nvSpPr>
          <p:cNvPr id="3" name="Content Placeholder 2"/>
          <p:cNvSpPr>
            <a:spLocks noGrp="1"/>
          </p:cNvSpPr>
          <p:nvPr>
            <p:ph idx="1"/>
          </p:nvPr>
        </p:nvSpPr>
        <p:spPr>
          <a:xfrm>
            <a:off x="353961" y="5736266"/>
            <a:ext cx="8229600" cy="1180728"/>
          </a:xfrm>
        </p:spPr>
        <p:txBody>
          <a:bodyPr/>
          <a:lstStyle/>
          <a:p>
            <a:pPr marL="0" indent="0" algn="ctr">
              <a:buNone/>
            </a:pPr>
            <a:r>
              <a:rPr lang="en-GB" b="1" dirty="0"/>
              <a:t>The benefits of a Dementia Friendly Community – A User / Carer Perspective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052736"/>
            <a:ext cx="6118906" cy="4380271"/>
          </a:xfrm>
          <a:prstGeom prst="rect">
            <a:avLst/>
          </a:prstGeom>
        </p:spPr>
      </p:pic>
    </p:spTree>
    <p:extLst>
      <p:ext uri="{BB962C8B-B14F-4D97-AF65-F5344CB8AC3E}">
        <p14:creationId xmlns:p14="http://schemas.microsoft.com/office/powerpoint/2010/main" val="41821717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GB" b="1" dirty="0"/>
              <a:t>Caroline Manning</a:t>
            </a:r>
          </a:p>
        </p:txBody>
      </p:sp>
      <p:pic>
        <p:nvPicPr>
          <p:cNvPr id="4" name="HWB Presentation - Caroline Manni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99792" y="1052736"/>
            <a:ext cx="3804625" cy="5073427"/>
          </a:xfrm>
        </p:spPr>
      </p:pic>
    </p:spTree>
    <p:extLst>
      <p:ext uri="{BB962C8B-B14F-4D97-AF65-F5344CB8AC3E}">
        <p14:creationId xmlns:p14="http://schemas.microsoft.com/office/powerpoint/2010/main" val="3367373224"/>
      </p:ext>
    </p:extLst>
  </p:cSld>
  <p:clrMapOvr>
    <a:masterClrMapping/>
  </p:clrMapOvr>
  <mc:AlternateContent xmlns:mc="http://schemas.openxmlformats.org/markup-compatibility/2006" xmlns:p14="http://schemas.microsoft.com/office/powerpoint/2010/main">
    <mc:Choice Requires="p14">
      <p:transition spd="med" p14:dur="700" advClick="0" advTm="270000">
        <p:fade/>
      </p:transition>
    </mc:Choice>
    <mc:Fallback xmlns="">
      <p:transition spd="med" advClick="0" advTm="2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23220"/>
          </a:xfrm>
        </p:spPr>
        <p:txBody>
          <a:bodyPr/>
          <a:lstStyle/>
          <a:p>
            <a:pPr algn="r"/>
            <a:r>
              <a:rPr lang="en-GB" b="1" dirty="0"/>
              <a:t>Rachael Coombs</a:t>
            </a:r>
          </a:p>
        </p:txBody>
      </p:sp>
      <p:sp>
        <p:nvSpPr>
          <p:cNvPr id="3" name="Content Placeholder 2"/>
          <p:cNvSpPr>
            <a:spLocks noGrp="1"/>
          </p:cNvSpPr>
          <p:nvPr>
            <p:ph idx="1"/>
          </p:nvPr>
        </p:nvSpPr>
        <p:spPr>
          <a:xfrm>
            <a:off x="457200" y="5877272"/>
            <a:ext cx="8229600" cy="749099"/>
          </a:xfrm>
        </p:spPr>
        <p:txBody>
          <a:bodyPr/>
          <a:lstStyle/>
          <a:p>
            <a:pPr marL="0" indent="0" algn="ctr">
              <a:buNone/>
            </a:pPr>
            <a:r>
              <a:rPr lang="en-GB" sz="3600" b="1" dirty="0"/>
              <a:t>Summary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87" y="1219200"/>
            <a:ext cx="6247279" cy="4340942"/>
          </a:xfrm>
          <a:prstGeom prst="rect">
            <a:avLst/>
          </a:prstGeom>
        </p:spPr>
      </p:pic>
    </p:spTree>
    <p:extLst>
      <p:ext uri="{BB962C8B-B14F-4D97-AF65-F5344CB8AC3E}">
        <p14:creationId xmlns:p14="http://schemas.microsoft.com/office/powerpoint/2010/main" val="4287003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EC10-E07C-4455-8392-F29DEC89AACB}"/>
              </a:ext>
            </a:extLst>
          </p:cNvPr>
          <p:cNvSpPr>
            <a:spLocks noGrp="1"/>
          </p:cNvSpPr>
          <p:nvPr>
            <p:ph type="ctrTitle"/>
          </p:nvPr>
        </p:nvSpPr>
        <p:spPr>
          <a:xfrm>
            <a:off x="747423" y="699714"/>
            <a:ext cx="7649155" cy="3180522"/>
          </a:xfrm>
        </p:spPr>
        <p:txBody>
          <a:bodyPr>
            <a:normAutofit fontScale="90000"/>
          </a:bodyPr>
          <a:lstStyle/>
          <a:p>
            <a:br>
              <a:rPr lang="en-GB" b="1" dirty="0"/>
            </a:br>
            <a:r>
              <a:rPr lang="en-GB" sz="4900" b="1" dirty="0"/>
              <a:t>Creating a Dementia Friendly County</a:t>
            </a:r>
            <a:br>
              <a:rPr lang="en-GB" sz="4900" b="1" dirty="0"/>
            </a:br>
            <a:br>
              <a:rPr lang="en-GB" b="1" dirty="0"/>
            </a:br>
            <a:r>
              <a:rPr lang="en-GB" sz="4000" b="1" dirty="0"/>
              <a:t>Suffolk Health and Wellbeing Board (H&amp;WBB) 11</a:t>
            </a:r>
            <a:r>
              <a:rPr lang="en-GB" sz="4000" b="1" baseline="30000" dirty="0"/>
              <a:t>th</a:t>
            </a:r>
            <a:r>
              <a:rPr lang="en-GB" sz="4000" b="1" dirty="0"/>
              <a:t> March 2021</a:t>
            </a:r>
            <a:endParaRPr lang="en-GB" b="1" dirty="0"/>
          </a:p>
        </p:txBody>
      </p:sp>
      <p:sp>
        <p:nvSpPr>
          <p:cNvPr id="3" name="Subtitle 2">
            <a:extLst>
              <a:ext uri="{FF2B5EF4-FFF2-40B4-BE49-F238E27FC236}">
                <a16:creationId xmlns:a16="http://schemas.microsoft.com/office/drawing/2014/main" id="{28DD9CD2-CBD5-4DF2-88D1-722BAB3A9943}"/>
              </a:ext>
            </a:extLst>
          </p:cNvPr>
          <p:cNvSpPr>
            <a:spLocks noGrp="1"/>
          </p:cNvSpPr>
          <p:nvPr>
            <p:ph type="subTitle" idx="1"/>
          </p:nvPr>
        </p:nvSpPr>
        <p:spPr>
          <a:xfrm>
            <a:off x="101380" y="4158532"/>
            <a:ext cx="8509883" cy="1099268"/>
          </a:xfrm>
        </p:spPr>
        <p:txBody>
          <a:bodyPr/>
          <a:lstStyle/>
          <a:p>
            <a:r>
              <a:rPr lang="en-GB" dirty="0"/>
              <a:t>Presented by the Suffolk and North East Essex (SNEE) Dementia Forum</a:t>
            </a:r>
          </a:p>
        </p:txBody>
      </p:sp>
    </p:spTree>
    <p:extLst>
      <p:ext uri="{BB962C8B-B14F-4D97-AF65-F5344CB8AC3E}">
        <p14:creationId xmlns:p14="http://schemas.microsoft.com/office/powerpoint/2010/main" val="255459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AE58C-1FB2-4704-B1B4-B84B7A280C04}"/>
              </a:ext>
            </a:extLst>
          </p:cNvPr>
          <p:cNvSpPr>
            <a:spLocks noGrp="1"/>
          </p:cNvSpPr>
          <p:nvPr>
            <p:ph type="title"/>
          </p:nvPr>
        </p:nvSpPr>
        <p:spPr/>
        <p:txBody>
          <a:bodyPr/>
          <a:lstStyle/>
          <a:p>
            <a:r>
              <a:rPr lang="en-GB" b="1" dirty="0"/>
              <a:t>What is the ask of the H&amp;WBB?</a:t>
            </a:r>
          </a:p>
        </p:txBody>
      </p:sp>
      <p:sp>
        <p:nvSpPr>
          <p:cNvPr id="3" name="Content Placeholder 2">
            <a:extLst>
              <a:ext uri="{FF2B5EF4-FFF2-40B4-BE49-F238E27FC236}">
                <a16:creationId xmlns:a16="http://schemas.microsoft.com/office/drawing/2014/main" id="{A19AB383-D3F7-4C4B-BC77-94B1DE9B7875}"/>
              </a:ext>
            </a:extLst>
          </p:cNvPr>
          <p:cNvSpPr>
            <a:spLocks noGrp="1"/>
          </p:cNvSpPr>
          <p:nvPr>
            <p:ph idx="1"/>
          </p:nvPr>
        </p:nvSpPr>
        <p:spPr/>
        <p:txBody>
          <a:bodyPr>
            <a:normAutofit fontScale="77500" lnSpcReduction="20000"/>
          </a:bodyPr>
          <a:lstStyle/>
          <a:p>
            <a:r>
              <a:rPr lang="en-GB" sz="2000" dirty="0"/>
              <a:t>Build on the 2015 commitment to create a dementia friendly county in Suffolk</a:t>
            </a:r>
          </a:p>
          <a:p>
            <a:pPr marL="0" indent="0">
              <a:buNone/>
            </a:pPr>
            <a:endParaRPr lang="en-GB" sz="2000" dirty="0"/>
          </a:p>
          <a:p>
            <a:r>
              <a:rPr lang="en-GB" sz="2000" dirty="0"/>
              <a:t>Agree to the proposed shared vision:</a:t>
            </a:r>
          </a:p>
          <a:p>
            <a:pPr marL="457200" lvl="1" indent="0">
              <a:buNone/>
            </a:pPr>
            <a:r>
              <a:rPr lang="en-GB" sz="2000" b="1" dirty="0">
                <a:effectLst/>
                <a:ea typeface="Arial" panose="020B0604020202020204" pitchFamily="34" charset="0"/>
                <a:cs typeface="Times New Roman" panose="02020603050405020304" pitchFamily="18" charset="0"/>
              </a:rPr>
              <a:t>“People living with dementia and their carers’ in Suffolk will have the best opportunities to be safe and well and continue to live an active life of their choosing, within an informed community that supports, includes and values them”</a:t>
            </a:r>
          </a:p>
          <a:p>
            <a:pPr marL="457200" lvl="1" indent="0">
              <a:buNone/>
            </a:pPr>
            <a:endParaRPr lang="en-GB" sz="2000" dirty="0"/>
          </a:p>
          <a:p>
            <a:r>
              <a:rPr lang="en-GB" sz="2000" dirty="0"/>
              <a:t>For each organisation to consider:</a:t>
            </a:r>
          </a:p>
          <a:p>
            <a:pPr lvl="1"/>
            <a:r>
              <a:rPr lang="en-GB" sz="2000" b="1" dirty="0"/>
              <a:t>“What would make the most impact / difference to supporting people with dementia and their carers?” </a:t>
            </a:r>
            <a:r>
              <a:rPr lang="en-GB" sz="2000" dirty="0"/>
              <a:t>within their own organisational context (ideas via </a:t>
            </a:r>
            <a:r>
              <a:rPr lang="en-GB" sz="2000" dirty="0">
                <a:hlinkClick r:id="rId2"/>
              </a:rPr>
              <a:t>LGA’s dementia friendly community framework</a:t>
            </a:r>
            <a:r>
              <a:rPr lang="en-GB" sz="2000" dirty="0"/>
              <a:t>)</a:t>
            </a:r>
          </a:p>
          <a:p>
            <a:pPr lvl="1"/>
            <a:r>
              <a:rPr lang="en-GB" sz="2000" dirty="0"/>
              <a:t>Whether they can sign up to become a </a:t>
            </a:r>
            <a:r>
              <a:rPr lang="en-GB" sz="2000" dirty="0">
                <a:hlinkClick r:id="rId3"/>
              </a:rPr>
              <a:t>dementia friendly organisation </a:t>
            </a:r>
            <a:r>
              <a:rPr lang="en-GB" sz="2000" dirty="0"/>
              <a:t>by March 2022</a:t>
            </a:r>
          </a:p>
          <a:p>
            <a:pPr lvl="1"/>
            <a:r>
              <a:rPr lang="en-GB" sz="2000" dirty="0"/>
              <a:t>What opportunities are there to work alongside communities, as supporters or sponsors of dementia friendly communities?</a:t>
            </a:r>
          </a:p>
          <a:p>
            <a:pPr lvl="1"/>
            <a:r>
              <a:rPr lang="en-GB" sz="2000" dirty="0"/>
              <a:t>How to support communities to access sustainable funding based upon their demonstrated impact in championing dementia friendly support</a:t>
            </a:r>
          </a:p>
          <a:p>
            <a:pPr lvl="1"/>
            <a:r>
              <a:rPr lang="en-GB" sz="2000" dirty="0"/>
              <a:t>How best to ensure progress against identified actions – within their own organisations and collectively?</a:t>
            </a:r>
          </a:p>
          <a:p>
            <a:pPr lvl="1"/>
            <a:endParaRPr lang="en-GB" sz="2000" dirty="0"/>
          </a:p>
        </p:txBody>
      </p:sp>
    </p:spTree>
    <p:extLst>
      <p:ext uri="{BB962C8B-B14F-4D97-AF65-F5344CB8AC3E}">
        <p14:creationId xmlns:p14="http://schemas.microsoft.com/office/powerpoint/2010/main" val="299531403"/>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4947-91DE-4D79-9901-AE45AB3BAABB}"/>
              </a:ext>
            </a:extLst>
          </p:cNvPr>
          <p:cNvSpPr>
            <a:spLocks noGrp="1"/>
          </p:cNvSpPr>
          <p:nvPr>
            <p:ph type="title"/>
          </p:nvPr>
        </p:nvSpPr>
        <p:spPr/>
        <p:txBody>
          <a:bodyPr>
            <a:normAutofit/>
          </a:bodyPr>
          <a:lstStyle/>
          <a:p>
            <a:r>
              <a:rPr lang="en-GB" sz="3200" b="1" dirty="0"/>
              <a:t>Why are dementia friendly communities important?</a:t>
            </a:r>
          </a:p>
        </p:txBody>
      </p:sp>
      <p:sp>
        <p:nvSpPr>
          <p:cNvPr id="3" name="Content Placeholder 2">
            <a:extLst>
              <a:ext uri="{FF2B5EF4-FFF2-40B4-BE49-F238E27FC236}">
                <a16:creationId xmlns:a16="http://schemas.microsoft.com/office/drawing/2014/main" id="{6C252D8E-F00B-4572-B553-7D7678E2EA46}"/>
              </a:ext>
            </a:extLst>
          </p:cNvPr>
          <p:cNvSpPr>
            <a:spLocks noGrp="1"/>
          </p:cNvSpPr>
          <p:nvPr>
            <p:ph idx="1"/>
          </p:nvPr>
        </p:nvSpPr>
        <p:spPr/>
        <p:txBody>
          <a:bodyPr>
            <a:normAutofit fontScale="92500" lnSpcReduction="10000"/>
          </a:bodyPr>
          <a:lstStyle/>
          <a:p>
            <a:r>
              <a:rPr lang="en-GB" sz="2400" dirty="0"/>
              <a:t>Dementia friendly and supportive communities help people living with dementia and their carers live with greater safety, independence and wellbeing</a:t>
            </a:r>
          </a:p>
          <a:p>
            <a:pPr marL="0" indent="0">
              <a:buNone/>
            </a:pPr>
            <a:endParaRPr lang="en-GB" sz="2400" dirty="0"/>
          </a:p>
          <a:p>
            <a:r>
              <a:rPr lang="en-GB" sz="2400" dirty="0"/>
              <a:t>For statutory organisations, we know that the expected demographic of people living with dementia will significantly increase over the 20 years to be nearly double (estimated 23,000 by 2040 in Suffolk), with an associated increase in the number of carers supporting these individuals</a:t>
            </a:r>
          </a:p>
          <a:p>
            <a:pPr marL="0" indent="0">
              <a:buNone/>
            </a:pPr>
            <a:endParaRPr lang="en-GB" sz="2400" dirty="0"/>
          </a:p>
          <a:p>
            <a:r>
              <a:rPr lang="en-GB" sz="2400" dirty="0"/>
              <a:t>We need to act now and take a more radical, proactive approach to reduce the costs personally to people living with dementia and </a:t>
            </a:r>
            <a:r>
              <a:rPr lang="en-GB" sz="2400"/>
              <a:t>their carers, </a:t>
            </a:r>
            <a:r>
              <a:rPr lang="en-GB" sz="2400" dirty="0"/>
              <a:t>and financially system-wide</a:t>
            </a:r>
          </a:p>
        </p:txBody>
      </p:sp>
    </p:spTree>
    <p:extLst>
      <p:ext uri="{BB962C8B-B14F-4D97-AF65-F5344CB8AC3E}">
        <p14:creationId xmlns:p14="http://schemas.microsoft.com/office/powerpoint/2010/main" val="33657214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F559-A60B-4C6A-8935-498C457325C2}"/>
              </a:ext>
            </a:extLst>
          </p:cNvPr>
          <p:cNvSpPr>
            <a:spLocks noGrp="1"/>
          </p:cNvSpPr>
          <p:nvPr>
            <p:ph type="title"/>
          </p:nvPr>
        </p:nvSpPr>
        <p:spPr/>
        <p:txBody>
          <a:bodyPr>
            <a:normAutofit/>
          </a:bodyPr>
          <a:lstStyle/>
          <a:p>
            <a:r>
              <a:rPr lang="en-GB" sz="3200" b="1" dirty="0"/>
              <a:t>What needs to happen next to take this forward?</a:t>
            </a:r>
          </a:p>
        </p:txBody>
      </p:sp>
      <p:sp>
        <p:nvSpPr>
          <p:cNvPr id="3" name="Content Placeholder 2">
            <a:extLst>
              <a:ext uri="{FF2B5EF4-FFF2-40B4-BE49-F238E27FC236}">
                <a16:creationId xmlns:a16="http://schemas.microsoft.com/office/drawing/2014/main" id="{55361559-FBAB-4348-A217-4206636F2C84}"/>
              </a:ext>
            </a:extLst>
          </p:cNvPr>
          <p:cNvSpPr>
            <a:spLocks noGrp="1"/>
          </p:cNvSpPr>
          <p:nvPr>
            <p:ph idx="1"/>
          </p:nvPr>
        </p:nvSpPr>
        <p:spPr>
          <a:xfrm>
            <a:off x="628650" y="1542553"/>
            <a:ext cx="7886700" cy="4634410"/>
          </a:xfrm>
        </p:spPr>
        <p:txBody>
          <a:bodyPr>
            <a:normAutofit lnSpcReduction="10000"/>
          </a:bodyPr>
          <a:lstStyle/>
          <a:p>
            <a:pPr marL="0" indent="0">
              <a:buNone/>
            </a:pPr>
            <a:r>
              <a:rPr lang="en-GB" sz="2000" b="1" dirty="0"/>
              <a:t>The H&amp;WBB to:</a:t>
            </a:r>
          </a:p>
          <a:p>
            <a:r>
              <a:rPr lang="en-GB" sz="2000" dirty="0"/>
              <a:t>Act as project sponsors in supporting Suffolk to become a “Dementia Friendly County”</a:t>
            </a:r>
          </a:p>
          <a:p>
            <a:r>
              <a:rPr lang="en-GB" sz="2000" dirty="0"/>
              <a:t>Put in place appropriate governance to maintain oversight of identified actions and progress –  examples include setting up a Dementia Friendly Suffolk Board or Pan-Suffolk Dementia Action Alliance</a:t>
            </a:r>
          </a:p>
          <a:p>
            <a:r>
              <a:rPr lang="en-GB" sz="2000" dirty="0"/>
              <a:t>Support the delivery and oversight of a county action plan, with milestones and measurable objectives to be achieved over the next 12 months</a:t>
            </a:r>
          </a:p>
          <a:p>
            <a:pPr marL="0" indent="0">
              <a:buNone/>
            </a:pPr>
            <a:endParaRPr lang="en-GB" sz="2000" b="1" dirty="0"/>
          </a:p>
          <a:p>
            <a:pPr marL="0" indent="0">
              <a:buNone/>
            </a:pPr>
            <a:r>
              <a:rPr lang="en-GB" sz="2000" b="1" dirty="0"/>
              <a:t>Proposal for how this can be achieved:  </a:t>
            </a:r>
          </a:p>
          <a:p>
            <a:r>
              <a:rPr lang="en-GB" sz="2000" dirty="0"/>
              <a:t>Georgia Chimbani (ACS Director) to chair an initial meeting of member organisations before the next H&amp;WBB in July to discuss the way forward, including potential individual and collective actions</a:t>
            </a:r>
          </a:p>
          <a:p>
            <a:r>
              <a:rPr lang="en-GB" sz="2000" dirty="0"/>
              <a:t>Update given at the next H&amp;WBB</a:t>
            </a:r>
          </a:p>
          <a:p>
            <a:pPr marL="0" indent="0">
              <a:buNone/>
            </a:pPr>
            <a:endParaRPr lang="en-GB" sz="2000" dirty="0">
              <a:solidFill>
                <a:srgbClr val="FF0000"/>
              </a:solidFill>
            </a:endParaRPr>
          </a:p>
          <a:p>
            <a:pPr marL="0" indent="0">
              <a:buNone/>
            </a:pPr>
            <a:endParaRPr lang="en-GB" sz="2000" dirty="0">
              <a:solidFill>
                <a:srgbClr val="FF0000"/>
              </a:solidFill>
            </a:endParaRPr>
          </a:p>
        </p:txBody>
      </p:sp>
    </p:spTree>
    <p:extLst>
      <p:ext uri="{BB962C8B-B14F-4D97-AF65-F5344CB8AC3E}">
        <p14:creationId xmlns:p14="http://schemas.microsoft.com/office/powerpoint/2010/main" val="216983546"/>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7000" b="-4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419" y="260784"/>
            <a:ext cx="5500255" cy="1900526"/>
          </a:xfrm>
        </p:spPr>
        <p:txBody>
          <a:bodyPr/>
          <a:lstStyle/>
          <a:p>
            <a:pPr algn="l"/>
            <a:r>
              <a:rPr lang="en-GB" b="1" dirty="0">
                <a:solidFill>
                  <a:srgbClr val="002060"/>
                </a:solidFill>
              </a:rPr>
              <a:t>A Presentation to The Suffolk Health and Well-Being Board</a:t>
            </a:r>
          </a:p>
        </p:txBody>
      </p:sp>
      <p:sp>
        <p:nvSpPr>
          <p:cNvPr id="3" name="Content Placeholder 2"/>
          <p:cNvSpPr>
            <a:spLocks noGrp="1"/>
          </p:cNvSpPr>
          <p:nvPr>
            <p:ph idx="1"/>
          </p:nvPr>
        </p:nvSpPr>
        <p:spPr>
          <a:xfrm>
            <a:off x="0" y="3002601"/>
            <a:ext cx="7416824" cy="3855399"/>
          </a:xfrm>
        </p:spPr>
        <p:txBody>
          <a:bodyPr/>
          <a:lstStyle/>
          <a:p>
            <a:pPr marL="0" indent="0" algn="ctr">
              <a:buNone/>
            </a:pPr>
            <a:endParaRPr lang="en-GB" dirty="0"/>
          </a:p>
          <a:p>
            <a:r>
              <a:rPr lang="en-GB" b="1" dirty="0">
                <a:solidFill>
                  <a:srgbClr val="002060"/>
                </a:solidFill>
              </a:rPr>
              <a:t>Sue Hughes (Suffolk and North East Essex Dementia Forum)</a:t>
            </a:r>
          </a:p>
          <a:p>
            <a:r>
              <a:rPr lang="en-GB" b="1" dirty="0">
                <a:solidFill>
                  <a:srgbClr val="002060"/>
                </a:solidFill>
              </a:rPr>
              <a:t>Lynden Jackson (The </a:t>
            </a:r>
            <a:r>
              <a:rPr lang="en-GB" b="1" dirty="0" err="1">
                <a:solidFill>
                  <a:srgbClr val="002060"/>
                </a:solidFill>
              </a:rPr>
              <a:t>Debenham</a:t>
            </a:r>
            <a:r>
              <a:rPr lang="en-GB" b="1" dirty="0">
                <a:solidFill>
                  <a:srgbClr val="002060"/>
                </a:solidFill>
              </a:rPr>
              <a:t> Project)</a:t>
            </a:r>
          </a:p>
          <a:p>
            <a:r>
              <a:rPr lang="en-GB" b="1" dirty="0">
                <a:solidFill>
                  <a:srgbClr val="002060"/>
                </a:solidFill>
              </a:rPr>
              <a:t>Caroline Manning (Family Carer)</a:t>
            </a:r>
          </a:p>
          <a:p>
            <a:r>
              <a:rPr lang="en-GB" b="1" dirty="0">
                <a:solidFill>
                  <a:srgbClr val="002060"/>
                </a:solidFill>
              </a:rPr>
              <a:t>Rachael Coombs (Suffolk County Council, Adult Care)</a:t>
            </a:r>
          </a:p>
          <a:p>
            <a:endParaRPr lang="en-GB" dirty="0"/>
          </a:p>
        </p:txBody>
      </p:sp>
    </p:spTree>
    <p:extLst>
      <p:ext uri="{BB962C8B-B14F-4D97-AF65-F5344CB8AC3E}">
        <p14:creationId xmlns:p14="http://schemas.microsoft.com/office/powerpoint/2010/main" val="19279232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404664"/>
            <a:ext cx="8229600" cy="1177489"/>
          </a:xfrm>
        </p:spPr>
        <p:txBody>
          <a:bodyPr/>
          <a:lstStyle/>
          <a:p>
            <a:pPr algn="r"/>
            <a:r>
              <a:rPr lang="en-GB" sz="6600" b="1" dirty="0"/>
              <a:t>Sue Hughes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629" y="1700808"/>
            <a:ext cx="8086725" cy="2201238"/>
          </a:xfrm>
        </p:spPr>
      </p:pic>
      <p:sp>
        <p:nvSpPr>
          <p:cNvPr id="10" name="TextBox 9"/>
          <p:cNvSpPr txBox="1"/>
          <p:nvPr/>
        </p:nvSpPr>
        <p:spPr>
          <a:xfrm>
            <a:off x="539552" y="4509120"/>
            <a:ext cx="4481163" cy="1754326"/>
          </a:xfrm>
          <a:prstGeom prst="rect">
            <a:avLst/>
          </a:prstGeom>
          <a:noFill/>
        </p:spPr>
        <p:txBody>
          <a:bodyPr wrap="none" rtlCol="0">
            <a:spAutoFit/>
          </a:bodyPr>
          <a:lstStyle/>
          <a:p>
            <a:r>
              <a:rPr lang="en-GB" sz="3600" b="1" dirty="0"/>
              <a:t>Summary of the paper</a:t>
            </a:r>
          </a:p>
          <a:p>
            <a:r>
              <a:rPr lang="en-GB" sz="3600" b="1" dirty="0"/>
              <a:t>and</a:t>
            </a:r>
          </a:p>
          <a:p>
            <a:r>
              <a:rPr lang="en-GB" sz="3600" b="1" dirty="0"/>
              <a:t>Ask of the Board</a:t>
            </a:r>
            <a:endParaRPr lang="en-GB" sz="2400" b="1" dirty="0"/>
          </a:p>
        </p:txBody>
      </p:sp>
    </p:spTree>
    <p:extLst>
      <p:ext uri="{BB962C8B-B14F-4D97-AF65-F5344CB8AC3E}">
        <p14:creationId xmlns:p14="http://schemas.microsoft.com/office/powerpoint/2010/main" val="404139245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b="1" dirty="0"/>
              <a:t>Sue Hughes</a:t>
            </a:r>
            <a:endParaRPr lang="en-GB" sz="3600" b="1" dirty="0"/>
          </a:p>
        </p:txBody>
      </p:sp>
      <p:pic>
        <p:nvPicPr>
          <p:cNvPr id="4" name="HWB Presentation - Sue Hugh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124744"/>
            <a:ext cx="9144000" cy="5001419"/>
          </a:xfrm>
        </p:spPr>
      </p:pic>
    </p:spTree>
    <p:extLst>
      <p:ext uri="{BB962C8B-B14F-4D97-AF65-F5344CB8AC3E}">
        <p14:creationId xmlns:p14="http://schemas.microsoft.com/office/powerpoint/2010/main" val="2788327564"/>
      </p:ext>
    </p:extLst>
  </p:cSld>
  <p:clrMapOvr>
    <a:masterClrMapping/>
  </p:clrMapOvr>
  <mc:AlternateContent xmlns:mc="http://schemas.openxmlformats.org/markup-compatibility/2006" xmlns:p14="http://schemas.microsoft.com/office/powerpoint/2010/main">
    <mc:Choice Requires="p14">
      <p:transition spd="med" p14:dur="700" advClick="0" advTm="300000">
        <p:fade/>
      </p:transition>
    </mc:Choice>
    <mc:Fallback xmlns="">
      <p:transition spd="med" advClick="0" advTm="3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96208" y="504382"/>
            <a:ext cx="7772400" cy="1470025"/>
          </a:xfrm>
        </p:spPr>
        <p:txBody>
          <a:bodyPr/>
          <a:lstStyle/>
          <a:p>
            <a:r>
              <a:rPr lang="en-GB" sz="5400" b="1" dirty="0">
                <a:solidFill>
                  <a:schemeClr val="bg1"/>
                </a:solidFill>
              </a:rPr>
              <a:t>Lynden Jackson</a:t>
            </a:r>
            <a:br>
              <a:rPr lang="en-GB" dirty="0"/>
            </a:br>
            <a:endParaRPr lang="en-GB" dirty="0"/>
          </a:p>
        </p:txBody>
      </p:sp>
      <p:sp>
        <p:nvSpPr>
          <p:cNvPr id="3" name="Subtitle 2"/>
          <p:cNvSpPr>
            <a:spLocks noGrp="1"/>
          </p:cNvSpPr>
          <p:nvPr>
            <p:ph type="subTitle" idx="1"/>
          </p:nvPr>
        </p:nvSpPr>
        <p:spPr>
          <a:xfrm flipV="1">
            <a:off x="5220072" y="10845823"/>
            <a:ext cx="5184576" cy="45719"/>
          </a:xfrm>
        </p:spPr>
        <p:txBody>
          <a:bodyPr/>
          <a:lstStyle/>
          <a:p>
            <a:endParaRPr lang="en-GB" dirty="0"/>
          </a:p>
        </p:txBody>
      </p:sp>
      <p:sp>
        <p:nvSpPr>
          <p:cNvPr id="4" name="TextBox 3"/>
          <p:cNvSpPr txBox="1"/>
          <p:nvPr/>
        </p:nvSpPr>
        <p:spPr>
          <a:xfrm>
            <a:off x="1201479" y="4869160"/>
            <a:ext cx="7272808" cy="2123658"/>
          </a:xfrm>
          <a:prstGeom prst="rect">
            <a:avLst/>
          </a:prstGeom>
          <a:noFill/>
        </p:spPr>
        <p:txBody>
          <a:bodyPr wrap="square" rtlCol="0">
            <a:spAutoFit/>
          </a:bodyPr>
          <a:lstStyle/>
          <a:p>
            <a:pPr algn="ctr"/>
            <a:r>
              <a:rPr lang="en-GB" sz="4400" b="1" dirty="0">
                <a:solidFill>
                  <a:schemeClr val="tx2">
                    <a:lumMod val="75000"/>
                  </a:schemeClr>
                </a:solidFill>
              </a:rPr>
              <a:t>Experiences of leading a Dementia Friendly Community</a:t>
            </a:r>
          </a:p>
        </p:txBody>
      </p:sp>
    </p:spTree>
    <p:extLst>
      <p:ext uri="{BB962C8B-B14F-4D97-AF65-F5344CB8AC3E}">
        <p14:creationId xmlns:p14="http://schemas.microsoft.com/office/powerpoint/2010/main" val="2407763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684213" y="1196975"/>
            <a:ext cx="4114800" cy="2449513"/>
          </a:xfrm>
        </p:spPr>
        <p:txBody>
          <a:bodyPr/>
          <a:lstStyle/>
          <a:p>
            <a:pPr eaLnBrk="1" hangingPunct="1"/>
            <a:r>
              <a:rPr lang="en-GB" altLang="en-US" sz="4400" b="1" dirty="0"/>
              <a:t>Make it Local</a:t>
            </a:r>
          </a:p>
          <a:p>
            <a:pPr eaLnBrk="1" hangingPunct="1"/>
            <a:r>
              <a:rPr lang="en-GB" altLang="en-US" sz="4400" b="1" dirty="0"/>
              <a:t>Make it Simple</a:t>
            </a:r>
          </a:p>
          <a:p>
            <a:pPr eaLnBrk="1" hangingPunct="1"/>
            <a:r>
              <a:rPr lang="en-GB" altLang="en-US" sz="4400" b="1" dirty="0"/>
              <a:t>Make it Work</a:t>
            </a:r>
          </a:p>
        </p:txBody>
      </p:sp>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67200" y="31242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267200" y="3124200"/>
            <a:ext cx="609600" cy="609600"/>
          </a:xfrm>
          <a:prstGeom prst="rect">
            <a:avLst/>
          </a:prstGeom>
        </p:spPr>
      </p:pic>
      <p:pic>
        <p:nvPicPr>
          <p:cNvPr id="6" name="Slide 1.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267200" y="3124200"/>
            <a:ext cx="609600" cy="609600"/>
          </a:xfrm>
          <a:prstGeom prst="rect">
            <a:avLst/>
          </a:prstGeom>
        </p:spPr>
      </p:pic>
      <p:pic>
        <p:nvPicPr>
          <p:cNvPr id="7" name="Slide A1.mp3">
            <a:hlinkClick r:id="" action="ppaction://media"/>
          </p:cNvPr>
          <p:cNvPicPr>
            <a:picLocks noChangeAspect="1"/>
          </p:cNvPicPr>
          <p:nvPr>
            <a:audioFile r:link="rId9"/>
            <p:extLst>
              <p:ext uri="{DAA4B4D4-6D71-4841-9C94-3DE7FCFB9230}">
                <p14:media xmlns:p14="http://schemas.microsoft.com/office/powerpoint/2010/main" r:embed="rId10">
                  <p14:trim end="2106.125"/>
                </p14:media>
              </p:ext>
            </p:extLst>
          </p:nvPr>
        </p:nvPicPr>
        <p:blipFill>
          <a:blip r:embed="rId13"/>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955951"/>
      </p:ext>
    </p:extLst>
  </p:cSld>
  <p:clrMapOvr>
    <a:masterClrMapping/>
  </p:clrMapOvr>
  <mc:AlternateContent xmlns:mc="http://schemas.openxmlformats.org/markup-compatibility/2006" xmlns:p14="http://schemas.microsoft.com/office/powerpoint/2010/main">
    <mc:Choice Requires="p14">
      <p:transition spd="med" p14:dur="700" advClick="0" advTm="45000">
        <p:fade/>
      </p:transition>
    </mc:Choice>
    <mc:Fallback xmlns="">
      <p:transition spd="med"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1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2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40"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8922" fill="hold"/>
                                        <p:tgtEl>
                                          <p:spTgt spid="6"/>
                                        </p:tgtEl>
                                      </p:cBhvr>
                                    </p:cmd>
                                  </p:childTnLst>
                                </p:cTn>
                              </p:par>
                            </p:childTnLst>
                          </p:cTn>
                        </p:par>
                      </p:childTnLst>
                    </p:cTn>
                  </p:par>
                </p:childTnLst>
              </p:cTn>
              <p:nextCondLst>
                <p:cond evt="onClick" delay="0">
                  <p:tgtEl>
                    <p:spTgt spid="6"/>
                  </p:tgtEl>
                </p:cond>
              </p:nextCondLst>
            </p:seq>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8229600" cy="850900"/>
          </a:xfrm>
        </p:spPr>
        <p:txBody>
          <a:bodyPr/>
          <a:lstStyle/>
          <a:p>
            <a:r>
              <a:rPr lang="en-GB" altLang="en-US" b="1" dirty="0"/>
              <a:t>Basic Statistics</a:t>
            </a:r>
          </a:p>
        </p:txBody>
      </p:sp>
      <p:sp>
        <p:nvSpPr>
          <p:cNvPr id="38915" name="Content Placeholder 2"/>
          <p:cNvSpPr>
            <a:spLocks noGrp="1"/>
          </p:cNvSpPr>
          <p:nvPr>
            <p:ph idx="1"/>
          </p:nvPr>
        </p:nvSpPr>
        <p:spPr>
          <a:xfrm>
            <a:off x="468313" y="1268413"/>
            <a:ext cx="8229600" cy="1036637"/>
          </a:xfrm>
        </p:spPr>
        <p:txBody>
          <a:bodyPr/>
          <a:lstStyle/>
          <a:p>
            <a:pPr marL="0" indent="0" algn="ctr">
              <a:buFont typeface="Arial" charset="0"/>
              <a:buNone/>
            </a:pPr>
            <a:r>
              <a:rPr lang="en-GB" altLang="en-US" b="1" dirty="0"/>
              <a:t>2019 - 2020</a:t>
            </a:r>
          </a:p>
        </p:txBody>
      </p:sp>
      <p:sp>
        <p:nvSpPr>
          <p:cNvPr id="2" name="TextBox 1"/>
          <p:cNvSpPr txBox="1"/>
          <p:nvPr/>
        </p:nvSpPr>
        <p:spPr>
          <a:xfrm>
            <a:off x="269535" y="3180070"/>
            <a:ext cx="8640960" cy="3354765"/>
          </a:xfrm>
          <a:prstGeom prst="rect">
            <a:avLst/>
          </a:prstGeom>
          <a:noFill/>
        </p:spPr>
        <p:txBody>
          <a:bodyPr wrap="square" rtlCol="0">
            <a:spAutoFit/>
          </a:bodyPr>
          <a:lstStyle/>
          <a:p>
            <a:pPr algn="ctr"/>
            <a:r>
              <a:rPr lang="en-GB" sz="3200" b="1" dirty="0">
                <a:solidFill>
                  <a:schemeClr val="bg1"/>
                </a:solidFill>
              </a:rPr>
              <a:t>12 Years to Date</a:t>
            </a:r>
            <a:endParaRPr lang="en-GB" b="1" dirty="0">
              <a:solidFill>
                <a:schemeClr val="bg1"/>
              </a:solidFill>
            </a:endParaRPr>
          </a:p>
          <a:p>
            <a:pPr algn="ctr"/>
            <a:r>
              <a:rPr lang="en-GB" sz="3200" b="1" dirty="0">
                <a:solidFill>
                  <a:schemeClr val="bg1"/>
                </a:solidFill>
              </a:rPr>
              <a:t>8,500 Catchment Population</a:t>
            </a:r>
            <a:r>
              <a:rPr lang="en-GB" sz="2800" b="1" dirty="0">
                <a:solidFill>
                  <a:schemeClr val="bg1"/>
                </a:solidFill>
              </a:rPr>
              <a:t> </a:t>
            </a:r>
          </a:p>
          <a:p>
            <a:pPr algn="ctr"/>
            <a:r>
              <a:rPr lang="en-GB" sz="2800" b="1" dirty="0">
                <a:solidFill>
                  <a:schemeClr val="bg1"/>
                </a:solidFill>
              </a:rPr>
              <a:t>120 Volunteers </a:t>
            </a:r>
          </a:p>
          <a:p>
            <a:pPr algn="ctr"/>
            <a:r>
              <a:rPr lang="en-GB" sz="2800" b="1" dirty="0">
                <a:solidFill>
                  <a:schemeClr val="bg1"/>
                </a:solidFill>
              </a:rPr>
              <a:t>100 “Families” living with Dementia</a:t>
            </a:r>
          </a:p>
          <a:p>
            <a:pPr algn="ctr"/>
            <a:r>
              <a:rPr lang="en-GB" sz="2800" b="1" dirty="0">
                <a:solidFill>
                  <a:schemeClr val="bg1"/>
                </a:solidFill>
              </a:rPr>
              <a:t> 65% Contact Success </a:t>
            </a:r>
          </a:p>
          <a:p>
            <a:pPr algn="ctr"/>
            <a:r>
              <a:rPr lang="en-GB" sz="2800" b="1" dirty="0">
                <a:solidFill>
                  <a:schemeClr val="bg1"/>
                </a:solidFill>
              </a:rPr>
              <a:t>250 pm Person Sessions of Support</a:t>
            </a:r>
          </a:p>
          <a:p>
            <a:r>
              <a:rPr lang="en-GB" dirty="0"/>
              <a:t> </a:t>
            </a:r>
          </a:p>
          <a:p>
            <a:r>
              <a:rPr lang="en-GB" dirty="0"/>
              <a:t>£8,500 pa Cost</a:t>
            </a:r>
          </a:p>
        </p:txBody>
      </p:sp>
      <p:pic>
        <p:nvPicPr>
          <p:cNvPr id="7" name="Slide A2.mp3">
            <a:hlinkClick r:id="" action="ppaction://media"/>
          </p:cNvPr>
          <p:cNvPicPr>
            <a:picLocks noChangeAspect="1"/>
          </p:cNvPicPr>
          <p:nvPr>
            <a:audioFile r:link="rId1"/>
            <p:extLst>
              <p:ext uri="{DAA4B4D4-6D71-4841-9C94-3DE7FCFB9230}">
                <p14:media xmlns:p14="http://schemas.microsoft.com/office/powerpoint/2010/main" r:embed="rId2">
                  <p14:trim end="2809.9336"/>
                </p14:media>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44875166"/>
      </p:ext>
    </p:extLst>
  </p:cSld>
  <p:clrMapOvr>
    <a:masterClrMapping/>
  </p:clrMapOvr>
  <mc:AlternateContent xmlns:mc="http://schemas.openxmlformats.org/markup-compatibility/2006" xmlns:p14="http://schemas.microsoft.com/office/powerpoint/2010/main">
    <mc:Choice Requires="p14">
      <p:transition spd="med" p14:dur="700" advClick="0" advTm="88000">
        <p:fade/>
      </p:transition>
    </mc:Choice>
    <mc:Fallback xmlns="">
      <p:transition spd="med"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3968" y="13467"/>
            <a:ext cx="4752528" cy="1039269"/>
          </a:xfrm>
        </p:spPr>
        <p:txBody>
          <a:bodyPr/>
          <a:lstStyle/>
          <a:p>
            <a:r>
              <a:rPr lang="en-GB" b="1" dirty="0">
                <a:solidFill>
                  <a:schemeClr val="bg1"/>
                </a:solidFill>
              </a:rPr>
              <a:t>Value for Money?</a:t>
            </a:r>
          </a:p>
        </p:txBody>
      </p:sp>
      <p:sp>
        <p:nvSpPr>
          <p:cNvPr id="3" name="Content Placeholder 2"/>
          <p:cNvSpPr>
            <a:spLocks noGrp="1"/>
          </p:cNvSpPr>
          <p:nvPr>
            <p:ph idx="1"/>
          </p:nvPr>
        </p:nvSpPr>
        <p:spPr>
          <a:xfrm>
            <a:off x="179512" y="2492897"/>
            <a:ext cx="8820473" cy="4357820"/>
          </a:xfrm>
        </p:spPr>
        <p:txBody>
          <a:bodyPr/>
          <a:lstStyle/>
          <a:p>
            <a:pPr algn="r"/>
            <a:r>
              <a:rPr lang="en-GB" sz="3600" b="1" dirty="0">
                <a:solidFill>
                  <a:schemeClr val="bg1"/>
                </a:solidFill>
              </a:rPr>
              <a:t>£1 pa per head of Pop. </a:t>
            </a:r>
          </a:p>
          <a:p>
            <a:pPr algn="r"/>
            <a:r>
              <a:rPr lang="en-GB" sz="3600" b="1" dirty="0">
                <a:solidFill>
                  <a:schemeClr val="bg1"/>
                </a:solidFill>
              </a:rPr>
              <a:t>(0.07% of total cost </a:t>
            </a:r>
            <a:r>
              <a:rPr lang="en-GB" b="1" dirty="0">
                <a:solidFill>
                  <a:schemeClr val="bg1"/>
                </a:solidFill>
              </a:rPr>
              <a:t>of health and </a:t>
            </a:r>
            <a:r>
              <a:rPr lang="en-GB" sz="3600" b="1" dirty="0">
                <a:solidFill>
                  <a:schemeClr val="bg1"/>
                </a:solidFill>
              </a:rPr>
              <a:t>care for the elderly)</a:t>
            </a:r>
          </a:p>
          <a:p>
            <a:pPr algn="r"/>
            <a:r>
              <a:rPr lang="en-GB" sz="3600" b="1" dirty="0">
                <a:solidFill>
                  <a:schemeClr val="bg1"/>
                </a:solidFill>
              </a:rPr>
              <a:t>£100 pa per family living with dementia</a:t>
            </a:r>
          </a:p>
          <a:p>
            <a:pPr algn="r"/>
            <a:r>
              <a:rPr lang="en-GB" sz="3600" b="1" dirty="0">
                <a:solidFill>
                  <a:schemeClr val="bg1"/>
                </a:solidFill>
              </a:rPr>
              <a:t>£3.50 per person session</a:t>
            </a:r>
          </a:p>
          <a:p>
            <a:pPr algn="r"/>
            <a:r>
              <a:rPr lang="en-GB" sz="3600" b="1" dirty="0">
                <a:solidFill>
                  <a:schemeClr val="bg1"/>
                </a:solidFill>
              </a:rPr>
              <a:t>2% of Normalised Local Spend on Dementia Social Care</a:t>
            </a:r>
          </a:p>
        </p:txBody>
      </p:sp>
      <p:pic>
        <p:nvPicPr>
          <p:cNvPr id="6" name="Slide A3.mp3">
            <a:hlinkClick r:id="" action="ppaction://media"/>
          </p:cNvPr>
          <p:cNvPicPr>
            <a:picLocks noChangeAspect="1"/>
          </p:cNvPicPr>
          <p:nvPr>
            <a:audioFile r:link="rId1"/>
            <p:extLst>
              <p:ext uri="{DAA4B4D4-6D71-4841-9C94-3DE7FCFB9230}">
                <p14:media xmlns:p14="http://schemas.microsoft.com/office/powerpoint/2010/main" r:embed="rId2">
                  <p14:trim end="2079.8216"/>
                </p14:media>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59676741"/>
      </p:ext>
    </p:extLst>
  </p:cSld>
  <p:clrMapOvr>
    <a:masterClrMapping/>
  </p:clrMapOvr>
  <mc:AlternateContent xmlns:mc="http://schemas.openxmlformats.org/markup-compatibility/2006" xmlns:p14="http://schemas.microsoft.com/office/powerpoint/2010/main">
    <mc:Choice Requires="p14">
      <p:transition spd="med" p14:dur="700" advClick="0" advTm="85000">
        <p:fade/>
      </p:transition>
    </mc:Choice>
    <mc:Fallback xmlns="">
      <p:transition spd="med"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Potential Savings</a:t>
            </a:r>
          </a:p>
        </p:txBody>
      </p:sp>
      <p:sp>
        <p:nvSpPr>
          <p:cNvPr id="3" name="Content Placeholder 2"/>
          <p:cNvSpPr>
            <a:spLocks noGrp="1"/>
          </p:cNvSpPr>
          <p:nvPr>
            <p:ph idx="1"/>
          </p:nvPr>
        </p:nvSpPr>
        <p:spPr>
          <a:xfrm>
            <a:off x="683568" y="1700808"/>
            <a:ext cx="8229600" cy="3340968"/>
          </a:xfrm>
        </p:spPr>
        <p:txBody>
          <a:bodyPr/>
          <a:lstStyle/>
          <a:p>
            <a:pPr algn="r"/>
            <a:r>
              <a:rPr lang="en-GB" b="1" dirty="0">
                <a:solidFill>
                  <a:schemeClr val="bg1"/>
                </a:solidFill>
              </a:rPr>
              <a:t>£650+ per person </a:t>
            </a:r>
            <a:r>
              <a:rPr lang="en-GB" b="1" dirty="0" err="1">
                <a:solidFill>
                  <a:schemeClr val="bg1"/>
                </a:solidFill>
              </a:rPr>
              <a:t>pw</a:t>
            </a:r>
            <a:r>
              <a:rPr lang="en-GB" b="1" dirty="0">
                <a:solidFill>
                  <a:schemeClr val="bg1"/>
                </a:solidFill>
              </a:rPr>
              <a:t> in Delayed or Avoided Residential Care Places</a:t>
            </a:r>
          </a:p>
          <a:p>
            <a:pPr algn="r"/>
            <a:r>
              <a:rPr lang="en-GB" b="1" dirty="0">
                <a:solidFill>
                  <a:schemeClr val="bg1"/>
                </a:solidFill>
              </a:rPr>
              <a:t>£2500+ per person </a:t>
            </a:r>
            <a:r>
              <a:rPr lang="en-GB" b="1" dirty="0" err="1">
                <a:solidFill>
                  <a:schemeClr val="bg1"/>
                </a:solidFill>
              </a:rPr>
              <a:t>pw</a:t>
            </a:r>
            <a:r>
              <a:rPr lang="en-GB" b="1" dirty="0">
                <a:solidFill>
                  <a:schemeClr val="bg1"/>
                </a:solidFill>
              </a:rPr>
              <a:t> in reduced Hospital Bed Blocking</a:t>
            </a:r>
          </a:p>
          <a:p>
            <a:pPr algn="r"/>
            <a:r>
              <a:rPr lang="en-GB" b="1" dirty="0">
                <a:solidFill>
                  <a:schemeClr val="bg1"/>
                </a:solidFill>
              </a:rPr>
              <a:t>£200+ per person </a:t>
            </a:r>
            <a:r>
              <a:rPr lang="en-GB" b="1" dirty="0" err="1">
                <a:solidFill>
                  <a:schemeClr val="bg1"/>
                </a:solidFill>
              </a:rPr>
              <a:t>pw</a:t>
            </a:r>
            <a:r>
              <a:rPr lang="en-GB" b="1" dirty="0">
                <a:solidFill>
                  <a:schemeClr val="bg1"/>
                </a:solidFill>
              </a:rPr>
              <a:t> week in reduced domiciliary Care</a:t>
            </a:r>
          </a:p>
          <a:p>
            <a:endParaRPr lang="en-GB" dirty="0"/>
          </a:p>
        </p:txBody>
      </p:sp>
      <p:pic>
        <p:nvPicPr>
          <p:cNvPr id="5" name="Slide A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93221228"/>
      </p:ext>
    </p:extLst>
  </p:cSld>
  <p:clrMapOvr>
    <a:masterClrMapping/>
  </p:clrMapOvr>
  <mc:AlternateContent xmlns:mc="http://schemas.openxmlformats.org/markup-compatibility/2006" xmlns:p14="http://schemas.microsoft.com/office/powerpoint/2010/main">
    <mc:Choice Requires="p14">
      <p:transition spd="med" p14:dur="700" advClick="0" advTm="61000">
        <p:fade/>
      </p:transition>
    </mc:Choice>
    <mc:Fallback xmlns="">
      <p:transition spd="med" advClick="0" advTm="6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14314</TotalTime>
  <Words>744</Words>
  <Application>Microsoft Office PowerPoint</Application>
  <PresentationFormat>On-screen Show (4:3)</PresentationFormat>
  <Paragraphs>89</Paragraphs>
  <Slides>19</Slides>
  <Notes>5</Notes>
  <HiddenSlides>0</HiddenSlides>
  <MMClips>13</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19</vt:i4>
      </vt:variant>
    </vt:vector>
  </HeadingPairs>
  <TitlesOfParts>
    <vt:vector size="24" baseType="lpstr">
      <vt:lpstr>Arial</vt:lpstr>
      <vt:lpstr>Calibri</vt:lpstr>
      <vt:lpstr>9_Office Theme</vt:lpstr>
      <vt:lpstr>2_Office Theme</vt:lpstr>
      <vt:lpstr>11_Office Theme</vt:lpstr>
      <vt:lpstr> Creating a Dementia Friendly County 11th March 2021</vt:lpstr>
      <vt:lpstr>A Presentation to The Suffolk Health and Well-Being Board</vt:lpstr>
      <vt:lpstr>Sue Hughes</vt:lpstr>
      <vt:lpstr>Sue Hughes</vt:lpstr>
      <vt:lpstr>Lynden Jackson </vt:lpstr>
      <vt:lpstr>PowerPoint Presentation</vt:lpstr>
      <vt:lpstr>Basic Statistics</vt:lpstr>
      <vt:lpstr>Value for Money?</vt:lpstr>
      <vt:lpstr>Potential Savings</vt:lpstr>
      <vt:lpstr>+</vt:lpstr>
      <vt:lpstr>The Debenham Project (Dementia – Caring for the Carers)</vt:lpstr>
      <vt:lpstr>PowerPoint Presentation</vt:lpstr>
      <vt:lpstr>Caroline Manning</vt:lpstr>
      <vt:lpstr>Caroline Manning</vt:lpstr>
      <vt:lpstr>Rachael Coombs</vt:lpstr>
      <vt:lpstr> Creating a Dementia Friendly County  Suffolk Health and Wellbeing Board (H&amp;WBB) 11th March 2021</vt:lpstr>
      <vt:lpstr>What is the ask of the H&amp;WBB?</vt:lpstr>
      <vt:lpstr>Why are dementia friendly communities important?</vt:lpstr>
      <vt:lpstr>What needs to happen next to take this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Chris Bishop</cp:lastModifiedBy>
  <cp:revision>308</cp:revision>
  <dcterms:created xsi:type="dcterms:W3CDTF">2016-03-06T11:54:31Z</dcterms:created>
  <dcterms:modified xsi:type="dcterms:W3CDTF">2021-04-07T15:20:20Z</dcterms:modified>
</cp:coreProperties>
</file>